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Comfortaa"/>
      <p:regular r:id="rId16"/>
    </p:embeddedFont>
    <p:embeddedFont>
      <p:font typeface="Comfortaa"/>
      <p:regular r:id="rId17"/>
    </p:embeddedFont>
    <p:embeddedFont>
      <p:font typeface="Raleway Medium"/>
      <p:regular r:id="rId18"/>
    </p:embeddedFont>
    <p:embeddedFont>
      <p:font typeface="Raleway Medium"/>
      <p:regular r:id="rId19"/>
    </p:embeddedFont>
    <p:embeddedFont>
      <p:font typeface="Raleway Medium"/>
      <p:regular r:id="rId20"/>
    </p:embeddedFont>
    <p:embeddedFont>
      <p:font typeface="Raleway Medium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3-8.png>
</file>

<file path=ppt/media/image-3-9.sv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7-2.png>
</file>

<file path=ppt/media/image-7-3.png>
</file>

<file path=ppt/media/image-8-1.pn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image" Target="../media/image-3-8.png"/><Relationship Id="rId9" Type="http://schemas.openxmlformats.org/officeDocument/2006/relationships/image" Target="../media/image-3-9.svg"/><Relationship Id="rId10" Type="http://schemas.openxmlformats.org/officeDocument/2006/relationships/slideLayout" Target="../slideLayouts/slideLayout4.xml"/><Relationship Id="rId11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slideLayout" Target="../slideLayouts/slideLayout9.xml"/><Relationship Id="rId10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086100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Power BI Data Analyst: Unlocking Insights with Microsoft Power BI</a:t>
            </a:r>
            <a:endParaRPr lang="en-US" sz="4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0778" y="919520"/>
            <a:ext cx="4662845" cy="582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What is Power BI?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220778" y="2131695"/>
            <a:ext cx="3732728" cy="2808208"/>
          </a:xfrm>
          <a:prstGeom prst="roundRect">
            <a:avLst>
              <a:gd name="adj" fmla="val 3907"/>
            </a:avLst>
          </a:prstGeom>
          <a:solidFill>
            <a:srgbClr val="27272B"/>
          </a:solidFill>
          <a:ln/>
        </p:spPr>
      </p:sp>
      <p:sp>
        <p:nvSpPr>
          <p:cNvPr id="5" name="Shape 2"/>
          <p:cNvSpPr/>
          <p:nvPr/>
        </p:nvSpPr>
        <p:spPr>
          <a:xfrm>
            <a:off x="6220778" y="2108835"/>
            <a:ext cx="3732728" cy="91440"/>
          </a:xfrm>
          <a:prstGeom prst="roundRect">
            <a:avLst>
              <a:gd name="adj" fmla="val 344209"/>
            </a:avLst>
          </a:prstGeom>
          <a:solidFill>
            <a:srgbClr val="FFE14D"/>
          </a:solidFill>
          <a:ln/>
        </p:spPr>
      </p:sp>
      <p:sp>
        <p:nvSpPr>
          <p:cNvPr id="6" name="Shape 3"/>
          <p:cNvSpPr/>
          <p:nvPr/>
        </p:nvSpPr>
        <p:spPr>
          <a:xfrm>
            <a:off x="7772340" y="1817013"/>
            <a:ext cx="629483" cy="629483"/>
          </a:xfrm>
          <a:prstGeom prst="roundRect">
            <a:avLst>
              <a:gd name="adj" fmla="val 145262"/>
            </a:avLst>
          </a:prstGeom>
          <a:solidFill>
            <a:srgbClr val="FFE14D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61174" y="2005846"/>
            <a:ext cx="251698" cy="25169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453426" y="2656165"/>
            <a:ext cx="3267432" cy="5826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Microsoft’s Premier Platform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6453426" y="3364706"/>
            <a:ext cx="3267432" cy="1342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leading business intelligence and data visualisation platform from Microsoft, designed for robust data handling.</a:t>
            </a:r>
            <a:endParaRPr lang="en-US" sz="1650" dirty="0"/>
          </a:p>
        </p:txBody>
      </p:sp>
      <p:sp>
        <p:nvSpPr>
          <p:cNvPr id="10" name="Shape 6"/>
          <p:cNvSpPr/>
          <p:nvPr/>
        </p:nvSpPr>
        <p:spPr>
          <a:xfrm>
            <a:off x="10163294" y="2131695"/>
            <a:ext cx="3732728" cy="2808208"/>
          </a:xfrm>
          <a:prstGeom prst="roundRect">
            <a:avLst>
              <a:gd name="adj" fmla="val 3907"/>
            </a:avLst>
          </a:prstGeom>
          <a:solidFill>
            <a:srgbClr val="27272B"/>
          </a:solidFill>
          <a:ln/>
        </p:spPr>
      </p:sp>
      <p:sp>
        <p:nvSpPr>
          <p:cNvPr id="11" name="Shape 7"/>
          <p:cNvSpPr/>
          <p:nvPr/>
        </p:nvSpPr>
        <p:spPr>
          <a:xfrm>
            <a:off x="10163294" y="2108835"/>
            <a:ext cx="3732728" cy="91440"/>
          </a:xfrm>
          <a:prstGeom prst="roundRect">
            <a:avLst>
              <a:gd name="adj" fmla="val 344209"/>
            </a:avLst>
          </a:prstGeom>
          <a:solidFill>
            <a:srgbClr val="FFE14D"/>
          </a:solidFill>
          <a:ln/>
        </p:spPr>
      </p:sp>
      <p:sp>
        <p:nvSpPr>
          <p:cNvPr id="12" name="Shape 8"/>
          <p:cNvSpPr/>
          <p:nvPr/>
        </p:nvSpPr>
        <p:spPr>
          <a:xfrm>
            <a:off x="11714857" y="1817013"/>
            <a:ext cx="629483" cy="629483"/>
          </a:xfrm>
          <a:prstGeom prst="roundRect">
            <a:avLst>
              <a:gd name="adj" fmla="val 145262"/>
            </a:avLst>
          </a:prstGeom>
          <a:solidFill>
            <a:srgbClr val="FFE14D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03690" y="2005846"/>
            <a:ext cx="251698" cy="25169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395942" y="2656165"/>
            <a:ext cx="2818686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Transforming Raw Data</a:t>
            </a:r>
            <a:endParaRPr lang="en-US" sz="1800" dirty="0"/>
          </a:p>
        </p:txBody>
      </p:sp>
      <p:sp>
        <p:nvSpPr>
          <p:cNvPr id="15" name="Text 10"/>
          <p:cNvSpPr/>
          <p:nvPr/>
        </p:nvSpPr>
        <p:spPr>
          <a:xfrm>
            <a:off x="10395942" y="3073360"/>
            <a:ext cx="3267432" cy="1342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Empowers data analysts to convert complex raw data into interactive, easy-to-understand reports and dashboards.</a:t>
            </a:r>
            <a:endParaRPr lang="en-US" sz="1650" dirty="0"/>
          </a:p>
        </p:txBody>
      </p:sp>
      <p:sp>
        <p:nvSpPr>
          <p:cNvPr id="16" name="Shape 11"/>
          <p:cNvSpPr/>
          <p:nvPr/>
        </p:nvSpPr>
        <p:spPr>
          <a:xfrm>
            <a:off x="6220778" y="5464373"/>
            <a:ext cx="7675245" cy="1845588"/>
          </a:xfrm>
          <a:prstGeom prst="roundRect">
            <a:avLst>
              <a:gd name="adj" fmla="val 5945"/>
            </a:avLst>
          </a:prstGeom>
          <a:solidFill>
            <a:srgbClr val="27272B"/>
          </a:solidFill>
          <a:ln/>
        </p:spPr>
      </p:sp>
      <p:sp>
        <p:nvSpPr>
          <p:cNvPr id="17" name="Shape 12"/>
          <p:cNvSpPr/>
          <p:nvPr/>
        </p:nvSpPr>
        <p:spPr>
          <a:xfrm>
            <a:off x="6220778" y="5441513"/>
            <a:ext cx="7675245" cy="91440"/>
          </a:xfrm>
          <a:prstGeom prst="roundRect">
            <a:avLst>
              <a:gd name="adj" fmla="val 344209"/>
            </a:avLst>
          </a:prstGeom>
          <a:solidFill>
            <a:srgbClr val="FFE14D"/>
          </a:solidFill>
          <a:ln/>
        </p:spPr>
      </p:sp>
      <p:sp>
        <p:nvSpPr>
          <p:cNvPr id="18" name="Shape 13"/>
          <p:cNvSpPr/>
          <p:nvPr/>
        </p:nvSpPr>
        <p:spPr>
          <a:xfrm>
            <a:off x="9743658" y="5149691"/>
            <a:ext cx="629483" cy="629483"/>
          </a:xfrm>
          <a:prstGeom prst="roundRect">
            <a:avLst>
              <a:gd name="adj" fmla="val 145262"/>
            </a:avLst>
          </a:prstGeom>
          <a:solidFill>
            <a:srgbClr val="FFE14D"/>
          </a:solidFill>
          <a:ln/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32491" y="5338524"/>
            <a:ext cx="251698" cy="251698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6453426" y="5988844"/>
            <a:ext cx="2331363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Accessible to All</a:t>
            </a:r>
            <a:endParaRPr lang="en-US" sz="1800" dirty="0"/>
          </a:p>
        </p:txBody>
      </p:sp>
      <p:sp>
        <p:nvSpPr>
          <p:cNvPr id="21" name="Text 15"/>
          <p:cNvSpPr/>
          <p:nvPr/>
        </p:nvSpPr>
        <p:spPr>
          <a:xfrm>
            <a:off x="6453426" y="6406039"/>
            <a:ext cx="7209949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Built for users across all levels of data expertise, making advanced analytics approachable for both beginners and seasoned professionals.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0438" y="511016"/>
            <a:ext cx="7843123" cy="1032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Power BI Ecosystem: Key Components</a:t>
            </a:r>
            <a:endParaRPr lang="en-US" sz="3250" dirty="0"/>
          </a:p>
        </p:txBody>
      </p:sp>
      <p:sp>
        <p:nvSpPr>
          <p:cNvPr id="4" name="Shape 1"/>
          <p:cNvSpPr/>
          <p:nvPr/>
        </p:nvSpPr>
        <p:spPr>
          <a:xfrm>
            <a:off x="650438" y="1822252"/>
            <a:ext cx="743307" cy="1335524"/>
          </a:xfrm>
          <a:prstGeom prst="roundRect">
            <a:avLst>
              <a:gd name="adj" fmla="val 360029"/>
            </a:avLst>
          </a:prstGeom>
          <a:solidFill>
            <a:srgbClr val="46464A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2729" y="2350532"/>
            <a:ext cx="278725" cy="27872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79483" y="2007989"/>
            <a:ext cx="2064901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Power BI Desktop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1579483" y="2377440"/>
            <a:ext cx="6914078" cy="5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Your primary tool for creating and designing comprehensive reports and dashboards on your personal computer.</a:t>
            </a:r>
            <a:endParaRPr lang="en-US" sz="1450" dirty="0"/>
          </a:p>
        </p:txBody>
      </p:sp>
      <p:sp>
        <p:nvSpPr>
          <p:cNvPr id="8" name="Shape 4"/>
          <p:cNvSpPr/>
          <p:nvPr/>
        </p:nvSpPr>
        <p:spPr>
          <a:xfrm>
            <a:off x="650438" y="3343513"/>
            <a:ext cx="743307" cy="1335524"/>
          </a:xfrm>
          <a:prstGeom prst="roundRect">
            <a:avLst>
              <a:gd name="adj" fmla="val 360029"/>
            </a:avLst>
          </a:prstGeom>
          <a:solidFill>
            <a:srgbClr val="46464A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2729" y="3871793"/>
            <a:ext cx="278725" cy="27872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79483" y="3529251"/>
            <a:ext cx="2064901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Power BI Service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1579483" y="3898702"/>
            <a:ext cx="6914078" cy="5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The online platform (Pro &amp; Premium) for seamless sharing, collaboration, and distribution of your data insights.</a:t>
            </a:r>
            <a:endParaRPr lang="en-US" sz="1450" dirty="0"/>
          </a:p>
        </p:txBody>
      </p:sp>
      <p:sp>
        <p:nvSpPr>
          <p:cNvPr id="12" name="Shape 7"/>
          <p:cNvSpPr/>
          <p:nvPr/>
        </p:nvSpPr>
        <p:spPr>
          <a:xfrm>
            <a:off x="650438" y="4864775"/>
            <a:ext cx="743307" cy="1335524"/>
          </a:xfrm>
          <a:prstGeom prst="roundRect">
            <a:avLst>
              <a:gd name="adj" fmla="val 360029"/>
            </a:avLst>
          </a:prstGeom>
          <a:solidFill>
            <a:srgbClr val="46464A"/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2729" y="5393055"/>
            <a:ext cx="278725" cy="27872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79483" y="5050512"/>
            <a:ext cx="2064901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Power BI Mobile</a:t>
            </a: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1579483" y="5419963"/>
            <a:ext cx="6914078" cy="5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Access your critical business reports and dashboards conveniently from any mobile device, ensuring insights on the go.</a:t>
            </a:r>
            <a:endParaRPr lang="en-US" sz="1450" dirty="0"/>
          </a:p>
        </p:txBody>
      </p:sp>
      <p:sp>
        <p:nvSpPr>
          <p:cNvPr id="16" name="Shape 10"/>
          <p:cNvSpPr/>
          <p:nvPr/>
        </p:nvSpPr>
        <p:spPr>
          <a:xfrm>
            <a:off x="650438" y="6386036"/>
            <a:ext cx="743307" cy="1335524"/>
          </a:xfrm>
          <a:prstGeom prst="roundRect">
            <a:avLst>
              <a:gd name="adj" fmla="val 360029"/>
            </a:avLst>
          </a:prstGeom>
          <a:solidFill>
            <a:srgbClr val="46464A"/>
          </a:solidFill>
          <a:ln/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82729" y="6914317"/>
            <a:ext cx="278725" cy="278725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579483" y="6571774"/>
            <a:ext cx="2932033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Report Server &amp; Embedded</a:t>
            </a:r>
            <a:endParaRPr lang="en-US" sz="1600" dirty="0"/>
          </a:p>
        </p:txBody>
      </p:sp>
      <p:sp>
        <p:nvSpPr>
          <p:cNvPr id="19" name="Text 12"/>
          <p:cNvSpPr/>
          <p:nvPr/>
        </p:nvSpPr>
        <p:spPr>
          <a:xfrm>
            <a:off x="1579483" y="6941225"/>
            <a:ext cx="6914078" cy="5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Provides on-premises reporting capabilities and options for integrating Power BI functionalities directly into your applications.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621" y="612577"/>
            <a:ext cx="8260675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Why Power BI for Data Analysts?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79621" y="1765816"/>
            <a:ext cx="6263878" cy="1069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Diverse Data Connectivity: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Easily connects to a wide array of data sources, including Excel, SQL databases, and various cloud services.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79621" y="2912745"/>
            <a:ext cx="6263878" cy="1069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Robust Data Transformation: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Utilises the Power Query Editor for powerful ETL (Extract, Transform, Load) processes, cleaning and shaping data efficiently.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79621" y="4059674"/>
            <a:ext cx="6263878" cy="1069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Advanced DAX Capabilities: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Leverages Data Analysis Expressions (DAX) for creating sophisticated calculations and complex measures, driving deeper analysis.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79621" y="5206603"/>
            <a:ext cx="6263878" cy="1069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AI-Powered Insights: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Integrates artificial intelligence features for predictive analytics, trend identification, and real-time data monitoring to enhance decision-making.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4521" y="1815941"/>
            <a:ext cx="6263878" cy="62638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3749" y="548521"/>
            <a:ext cx="7749302" cy="1106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The Data Analyst Workflow in Power BI</a:t>
            </a:r>
            <a:endParaRPr lang="en-US" sz="3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749" y="1954173"/>
            <a:ext cx="996196" cy="143172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79137" y="2153364"/>
            <a:ext cx="2213848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Ingestion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7379137" y="2549485"/>
            <a:ext cx="6553914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Securely import and connect to various data sources, laying the foundation for your analysis.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749" y="3385899"/>
            <a:ext cx="996196" cy="143172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79137" y="3585091"/>
            <a:ext cx="2213848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Modelling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7379137" y="3981212"/>
            <a:ext cx="6553914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Build intricate relationships between data tables and create calculated columns and measures for insightful analysis.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3749" y="4817626"/>
            <a:ext cx="996196" cy="143172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79137" y="5016818"/>
            <a:ext cx="2213848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Visualisation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7379137" y="5412938"/>
            <a:ext cx="6553914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Select from a rich library of charts, maps, tables, and custom visuals to present your data compellingly.</a:t>
            </a:r>
            <a:endParaRPr lang="en-US" sz="15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3749" y="6249353"/>
            <a:ext cx="996196" cy="143172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379137" y="6448544"/>
            <a:ext cx="2213848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Sharing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7379137" y="6844665"/>
            <a:ext cx="6553914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Publish interactive reports and dashboards to stakeholders, facilitating collaborative and informed decision-making.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621" y="612577"/>
            <a:ext cx="7117318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Designing Effective Reports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621" y="1815941"/>
            <a:ext cx="6263878" cy="626387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4521" y="1765816"/>
            <a:ext cx="6263878" cy="1069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User-Centred Design: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Prioritise clarity, simplicity, and actionable insights to ensure reports are easy to understand and use.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594521" y="2912745"/>
            <a:ext cx="6263878" cy="1069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Interactivity: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Integrate slicers, filters, and drill-through functionalities to allow users to explore data dynamically.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4521" y="4059674"/>
            <a:ext cx="6263878" cy="1069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Visual Appeal: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Apply conditional formatting and custom themes to enhance the aesthetic appeal and readability of your reports.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4521" y="5206603"/>
            <a:ext cx="6263878" cy="1069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Practical Example: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Imagine an HR analytics dashboard effectively showcasing employee turnover trends, offering immediate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0925" y="574238"/>
            <a:ext cx="12787908" cy="580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Real-World Use Case: Business Performance Tracking</a:t>
            </a:r>
            <a:endParaRPr lang="en-US" sz="3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925" y="1571982"/>
            <a:ext cx="4215527" cy="42155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30925" y="5996345"/>
            <a:ext cx="4073962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Track Key Performance Indicators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730925" y="6411635"/>
            <a:ext cx="4215527" cy="1336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Monitor vital KPIs such as sales figures, revenue streams, and customer engagement in real-time, ensuring immediate awareness of business health.</a:t>
            </a: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437" y="1571982"/>
            <a:ext cx="4215527" cy="421552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07437" y="5996345"/>
            <a:ext cx="2861191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Leverage AI for Insights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5207437" y="6411635"/>
            <a:ext cx="4215527" cy="1336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Utilise Power BI's AI capabilities to forecast future trends, detect anomalies, and gain deeper insights for proactive decision-making.</a:t>
            </a:r>
            <a:endParaRPr lang="en-US" sz="16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948" y="1571982"/>
            <a:ext cx="4215527" cy="421552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3948" y="5996345"/>
            <a:ext cx="3578781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Facilitate Team Collaboration</a:t>
            </a:r>
            <a:endParaRPr lang="en-US" sz="1800" dirty="0"/>
          </a:p>
        </p:txBody>
      </p:sp>
      <p:sp>
        <p:nvSpPr>
          <p:cNvPr id="11" name="Text 6"/>
          <p:cNvSpPr/>
          <p:nvPr/>
        </p:nvSpPr>
        <p:spPr>
          <a:xfrm>
            <a:off x="9683948" y="6411635"/>
            <a:ext cx="4215527" cy="1002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Enhance cross-functional collaboration by sharing interactive dashboards via Power BI Service, fostering a data-driven culture.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616" y="582097"/>
            <a:ext cx="10211157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Essential Skills for Power BI Data Analysts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739616" y="1591866"/>
            <a:ext cx="1643896" cy="1181100"/>
          </a:xfrm>
          <a:prstGeom prst="roundRect">
            <a:avLst>
              <a:gd name="adj" fmla="val 26841"/>
            </a:avLst>
          </a:prstGeom>
          <a:solidFill>
            <a:srgbClr val="46464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412915" y="2033826"/>
            <a:ext cx="297180" cy="2971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94848" y="1803202"/>
            <a:ext cx="5183981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Power BI Desktop &amp; Power Query Expertise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2594848" y="2223492"/>
            <a:ext cx="10218063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Mastery in using Power BI Desktop for report creation and Power Query for efficient data transformation.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2489121" y="2763441"/>
            <a:ext cx="11296055" cy="11430"/>
          </a:xfrm>
          <a:prstGeom prst="roundRect">
            <a:avLst>
              <a:gd name="adj" fmla="val 2773600"/>
            </a:avLst>
          </a:prstGeom>
          <a:solidFill>
            <a:srgbClr val="5F5F63"/>
          </a:solidFill>
          <a:ln/>
        </p:spPr>
      </p:sp>
      <p:sp>
        <p:nvSpPr>
          <p:cNvPr id="8" name="Shape 5"/>
          <p:cNvSpPr/>
          <p:nvPr/>
        </p:nvSpPr>
        <p:spPr>
          <a:xfrm>
            <a:off x="739616" y="2878574"/>
            <a:ext cx="3287792" cy="1519238"/>
          </a:xfrm>
          <a:prstGeom prst="roundRect">
            <a:avLst>
              <a:gd name="adj" fmla="val 20867"/>
            </a:avLst>
          </a:prstGeom>
          <a:solidFill>
            <a:srgbClr val="46464A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34922" y="3489603"/>
            <a:ext cx="297180" cy="2971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238744" y="3089910"/>
            <a:ext cx="3543062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DAX for Custom Calculations</a:t>
            </a:r>
            <a:endParaRPr lang="en-US" sz="1800" dirty="0"/>
          </a:p>
        </p:txBody>
      </p:sp>
      <p:sp>
        <p:nvSpPr>
          <p:cNvPr id="11" name="Text 7"/>
          <p:cNvSpPr/>
          <p:nvPr/>
        </p:nvSpPr>
        <p:spPr>
          <a:xfrm>
            <a:off x="4238744" y="3510201"/>
            <a:ext cx="9440704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deep understanding of DAX is crucial for creating complex calculations and advanced analytical models.</a:t>
            </a:r>
            <a:endParaRPr lang="en-US" sz="1650" dirty="0"/>
          </a:p>
        </p:txBody>
      </p:sp>
      <p:sp>
        <p:nvSpPr>
          <p:cNvPr id="12" name="Shape 8"/>
          <p:cNvSpPr/>
          <p:nvPr/>
        </p:nvSpPr>
        <p:spPr>
          <a:xfrm>
            <a:off x="4133017" y="4388287"/>
            <a:ext cx="9652159" cy="11430"/>
          </a:xfrm>
          <a:prstGeom prst="roundRect">
            <a:avLst>
              <a:gd name="adj" fmla="val 2773600"/>
            </a:avLst>
          </a:prstGeom>
          <a:solidFill>
            <a:srgbClr val="5F5F63"/>
          </a:solidFill>
          <a:ln/>
        </p:spPr>
      </p:sp>
      <p:sp>
        <p:nvSpPr>
          <p:cNvPr id="13" name="Shape 9"/>
          <p:cNvSpPr/>
          <p:nvPr/>
        </p:nvSpPr>
        <p:spPr>
          <a:xfrm>
            <a:off x="739616" y="4503420"/>
            <a:ext cx="4931688" cy="1519238"/>
          </a:xfrm>
          <a:prstGeom prst="roundRect">
            <a:avLst>
              <a:gd name="adj" fmla="val 20867"/>
            </a:avLst>
          </a:prstGeom>
          <a:solidFill>
            <a:srgbClr val="46464A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56811" y="5114449"/>
            <a:ext cx="297180" cy="297180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882640" y="4714756"/>
            <a:ext cx="3962757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Storytelling &amp; Presentation</a:t>
            </a:r>
            <a:endParaRPr lang="en-US" sz="1800" dirty="0"/>
          </a:p>
        </p:txBody>
      </p:sp>
      <p:sp>
        <p:nvSpPr>
          <p:cNvPr id="16" name="Text 11"/>
          <p:cNvSpPr/>
          <p:nvPr/>
        </p:nvSpPr>
        <p:spPr>
          <a:xfrm>
            <a:off x="5882640" y="5135047"/>
            <a:ext cx="779680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The ability to present data in a clear, compelling narrative, effectively communicating insights to stakeholders.</a:t>
            </a:r>
            <a:endParaRPr lang="en-US" sz="1650" dirty="0"/>
          </a:p>
        </p:txBody>
      </p:sp>
      <p:sp>
        <p:nvSpPr>
          <p:cNvPr id="17" name="Shape 12"/>
          <p:cNvSpPr/>
          <p:nvPr/>
        </p:nvSpPr>
        <p:spPr>
          <a:xfrm>
            <a:off x="5776913" y="6013133"/>
            <a:ext cx="8008263" cy="11430"/>
          </a:xfrm>
          <a:prstGeom prst="roundRect">
            <a:avLst>
              <a:gd name="adj" fmla="val 2773600"/>
            </a:avLst>
          </a:prstGeom>
          <a:solidFill>
            <a:srgbClr val="5F5F63"/>
          </a:solidFill>
          <a:ln/>
        </p:spPr>
      </p:sp>
      <p:sp>
        <p:nvSpPr>
          <p:cNvPr id="18" name="Shape 13"/>
          <p:cNvSpPr/>
          <p:nvPr/>
        </p:nvSpPr>
        <p:spPr>
          <a:xfrm>
            <a:off x="739616" y="6128266"/>
            <a:ext cx="6575584" cy="1519238"/>
          </a:xfrm>
          <a:prstGeom prst="roundRect">
            <a:avLst>
              <a:gd name="adj" fmla="val 20867"/>
            </a:avLst>
          </a:prstGeom>
          <a:solidFill>
            <a:srgbClr val="46464A"/>
          </a:solidFill>
          <a:ln/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8818" y="6739295"/>
            <a:ext cx="297180" cy="297180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526536" y="6339602"/>
            <a:ext cx="4828818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Governance &amp; Security Knowledge</a:t>
            </a:r>
            <a:endParaRPr lang="en-US" sz="1800" dirty="0"/>
          </a:p>
        </p:txBody>
      </p:sp>
      <p:sp>
        <p:nvSpPr>
          <p:cNvPr id="21" name="Text 15"/>
          <p:cNvSpPr/>
          <p:nvPr/>
        </p:nvSpPr>
        <p:spPr>
          <a:xfrm>
            <a:off x="7526536" y="6759893"/>
            <a:ext cx="6152912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Familiarity with data governance principles, security protocols, and understanding Power BI licensing models.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994184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Thank You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0502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For your attention and interest in the power of Power BI data analytics. We hope this presentation has shed light on its vast potential.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2025-12-04T05:18:43Z</dcterms:created>
  <dcterms:modified xsi:type="dcterms:W3CDTF">2025-12-04T05:18:43Z</dcterms:modified>
</cp:coreProperties>
</file>